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5"/>
  </p:notesMasterIdLst>
  <p:sldIdLst>
    <p:sldId id="266" r:id="rId5"/>
    <p:sldId id="257" r:id="rId6"/>
    <p:sldId id="258" r:id="rId7"/>
    <p:sldId id="273" r:id="rId8"/>
    <p:sldId id="275" r:id="rId9"/>
    <p:sldId id="276" r:id="rId10"/>
    <p:sldId id="277" r:id="rId11"/>
    <p:sldId id="278" r:id="rId12"/>
    <p:sldId id="280" r:id="rId13"/>
    <p:sldId id="270" r:id="rId14"/>
  </p:sldIdLst>
  <p:sldSz cx="12192000" cy="6858000"/>
  <p:notesSz cx="6858000" cy="9144000"/>
  <p:embeddedFontLst>
    <p:embeddedFont>
      <p:font typeface="SamsungOne 800C" panose="020B090603030302020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amsungOne 450C" panose="020B0506030303020204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39" autoAdjust="0"/>
    <p:restoredTop sz="94660"/>
  </p:normalViewPr>
  <p:slideViewPr>
    <p:cSldViewPr snapToGrid="0">
      <p:cViewPr varScale="1">
        <p:scale>
          <a:sx n="43" d="100"/>
          <a:sy n="43" d="100"/>
        </p:scale>
        <p:origin x="8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e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A4FCDDB-2F3E-4E2C-B47A-FD0260B537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64125" y="2877638"/>
            <a:ext cx="7063749" cy="11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1731DC18-5738-455B-A04D-008EC0D86E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64125" y="2877638"/>
            <a:ext cx="7063749" cy="11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05201F27-621A-4124-817D-CCFDAA9812B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69478" y="1756028"/>
            <a:ext cx="4853043" cy="75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61899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EA93645A-812C-4B66-9969-F5ACBCAC20A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00099" y="498456"/>
            <a:ext cx="2339118" cy="36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D00D2013-D2CB-4EFC-B665-26A3EA9514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9037" y="2876843"/>
            <a:ext cx="7073925" cy="110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0E5BC552-EF54-403C-952A-2B3F2BFA1DD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92043" y="1759549"/>
            <a:ext cx="4807914" cy="75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8994736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240FDCAA-76EA-46CF-8D8D-C818EA0FF9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32936" y="503582"/>
            <a:ext cx="2273443" cy="35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:a16="http://schemas.microsoft.com/office/drawing/2014/main" xmlns="" id="{6AC17727-08DD-48CC-9798-211CAC6E65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69478" y="1756028"/>
            <a:ext cx="4853043" cy="75761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E9C0D32A-A66B-42E6-BD6B-41D28AC7B3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00099" y="498456"/>
            <a:ext cx="2339118" cy="365160"/>
          </a:xfrm>
          <a:prstGeom prst="rect">
            <a:avLst/>
          </a:prstGeom>
        </p:spPr>
      </p:pic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961899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4163523C-50F9-474E-BE2C-2C3D091870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59037" y="2876843"/>
            <a:ext cx="7073925" cy="110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93F84F6A-E31B-4D18-9EA2-CB0517EBDD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92043" y="1759549"/>
            <a:ext cx="4807914" cy="75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8994736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D696E0F8-FF36-4C61-954A-7B8E508AC2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32936" y="503582"/>
            <a:ext cx="2273443" cy="35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14A543F4-6E68-4729-86B5-626335247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6665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67952"/>
            <a:ext cx="9144000" cy="1360652"/>
          </a:xfrm>
        </p:spPr>
        <p:txBody>
          <a:bodyPr anchor="ctr">
            <a:normAutofit fontScale="90000"/>
          </a:bodyPr>
          <a:lstStyle/>
          <a:p>
            <a:r>
              <a:rPr lang="ru-RU" b="1" dirty="0" smtClean="0"/>
              <a:t>Дневник для учащихся высших учебных заведений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4572000" cy="866267"/>
          </a:xfrm>
        </p:spPr>
        <p:txBody>
          <a:bodyPr anchor="ctr">
            <a:normAutofit lnSpcReduction="10000"/>
          </a:bodyPr>
          <a:lstStyle/>
          <a:p>
            <a:r>
              <a:rPr lang="ru-RU" dirty="0"/>
              <a:t>Автор</a:t>
            </a:r>
            <a:endParaRPr lang="en-US" dirty="0"/>
          </a:p>
          <a:p>
            <a:r>
              <a:rPr lang="ru-RU" dirty="0" smtClean="0"/>
              <a:t>Ким Лев Романович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 dirty="0"/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xmlns="" id="{8412DE8A-F094-4155-B987-0FC71ECAD264}"/>
              </a:ext>
            </a:extLst>
          </p:cNvPr>
          <p:cNvSpPr txBox="1">
            <a:spLocks/>
          </p:cNvSpPr>
          <p:nvPr/>
        </p:nvSpPr>
        <p:spPr>
          <a:xfrm>
            <a:off x="6096000" y="4582430"/>
            <a:ext cx="4572000" cy="866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Руководитель</a:t>
            </a:r>
            <a:endParaRPr lang="en-US" dirty="0"/>
          </a:p>
          <a:p>
            <a:r>
              <a:rPr lang="ru-RU" dirty="0"/>
              <a:t>Ульмасов </a:t>
            </a:r>
            <a:r>
              <a:rPr lang="ru-RU" dirty="0" err="1"/>
              <a:t>Азизжон</a:t>
            </a:r>
            <a:r>
              <a:rPr lang="ru-RU" dirty="0"/>
              <a:t> </a:t>
            </a:r>
            <a:r>
              <a:rPr lang="ru-RU" dirty="0" err="1"/>
              <a:t>Санджар</a:t>
            </a:r>
            <a:r>
              <a:rPr lang="ru-RU" dirty="0"/>
              <a:t> угли</a:t>
            </a:r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Актуальность и новизна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 dirty="0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 smtClean="0"/>
              <a:t>На данный момент в России не существует универсального дневника для студентов, обучающихся в высших учебных заведениях. Подобные приложения существуют лишь для школ (например, </a:t>
            </a:r>
            <a:r>
              <a:rPr lang="ru-RU" dirty="0" err="1" smtClean="0"/>
              <a:t>Дневник.ру</a:t>
            </a:r>
            <a:r>
              <a:rPr lang="ru-RU" dirty="0" smtClean="0"/>
              <a:t> и Электронный дневник СПб) и используются повсеместно, из чего следует, что подобное </a:t>
            </a:r>
            <a:r>
              <a:rPr lang="ru-RU" dirty="0" smtClean="0"/>
              <a:t>ПО</a:t>
            </a:r>
            <a:r>
              <a:rPr lang="en-US" dirty="0" smtClean="0"/>
              <a:t> </a:t>
            </a:r>
            <a:r>
              <a:rPr lang="ru-RU" dirty="0" smtClean="0"/>
              <a:t>крайне востребовано.</a:t>
            </a:r>
            <a:endParaRPr lang="en-US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89457"/>
            <a:ext cx="5005517" cy="196630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89457"/>
            <a:ext cx="5457825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Цели и задачи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/>
              <a:t>Цели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</a:p>
          <a:p>
            <a:pPr algn="l"/>
            <a:r>
              <a:rPr lang="ru-RU" dirty="0"/>
              <a:t>Разработать приложение, </a:t>
            </a:r>
            <a:r>
              <a:rPr lang="ru-RU" dirty="0" smtClean="0"/>
              <a:t>позволяющее студентам отслеживать свои оценки и расписание занятий, а учителям – выставлять их и изменять .</a:t>
            </a:r>
            <a:endParaRPr lang="en-US" dirty="0"/>
          </a:p>
          <a:p>
            <a:pPr algn="l"/>
            <a:endParaRPr lang="en-US" dirty="0"/>
          </a:p>
          <a:p>
            <a:pPr algn="l"/>
            <a:r>
              <a:rPr lang="ru-RU" dirty="0"/>
              <a:t>Задачи</a:t>
            </a:r>
            <a:r>
              <a:rPr lang="en-US" dirty="0" smtClean="0"/>
              <a:t>:</a:t>
            </a:r>
            <a:endParaRPr lang="ru-RU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/>
              <a:t>Изучить </a:t>
            </a:r>
            <a:r>
              <a:rPr lang="ru-RU" dirty="0" smtClean="0"/>
              <a:t>БД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Оптимизировать приложение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Сделать приложение максимально простым в использовании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Создать удобный интерфейс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dirty="0"/>
          </a:p>
          <a:p>
            <a:pPr algn="l"/>
            <a:endParaRPr lang="en-US" dirty="0"/>
          </a:p>
          <a:p>
            <a:pPr algn="l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346265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Ход выполнения проекта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055802"/>
            <a:ext cx="1089401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Проектирование базы данных</a:t>
            </a:r>
          </a:p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Создание необходимых функций для работы с БД</a:t>
            </a:r>
          </a:p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Создание активностей, предназначенных для регистрации</a:t>
            </a:r>
          </a:p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Создание активностей учеников</a:t>
            </a:r>
          </a:p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Создание активностей администраторов</a:t>
            </a:r>
          </a:p>
          <a:p>
            <a:pPr marL="457200" indent="-457200">
              <a:buFont typeface="+mj-lt"/>
              <a:buAutoNum type="arabicParenR"/>
            </a:pPr>
            <a:r>
              <a:rPr lang="ru-RU" sz="2400" dirty="0" smtClean="0"/>
              <a:t>Создание активностей преподавателей</a:t>
            </a:r>
          </a:p>
          <a:p>
            <a:pPr marL="457200" indent="-457200">
              <a:buFont typeface="+mj-lt"/>
              <a:buAutoNum type="arabicParenR"/>
            </a:pPr>
            <a:endParaRPr lang="ru-RU" sz="2400" dirty="0" smtClean="0"/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448" y="3467808"/>
            <a:ext cx="4663402" cy="290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82794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Используемые технологии и оборудование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 smtClean="0"/>
              <a:t>Оборудование</a:t>
            </a:r>
            <a:r>
              <a:rPr lang="ru-RU" dirty="0"/>
              <a:t>:</a:t>
            </a:r>
            <a:br>
              <a:rPr lang="ru-RU" dirty="0"/>
            </a:b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1" dirty="0" smtClean="0"/>
              <a:t>Смартфон </a:t>
            </a:r>
            <a:r>
              <a:rPr lang="en-US" b="1" dirty="0" smtClean="0"/>
              <a:t>Xiaomi Redmi Note 8 Pro: </a:t>
            </a:r>
            <a:r>
              <a:rPr lang="en-US" dirty="0" err="1" smtClean="0"/>
              <a:t>MediaTek</a:t>
            </a:r>
            <a:r>
              <a:rPr lang="en-US" dirty="0" smtClean="0"/>
              <a:t> </a:t>
            </a:r>
            <a:r>
              <a:rPr lang="en-US" dirty="0" err="1" smtClean="0"/>
              <a:t>Helio</a:t>
            </a:r>
            <a:r>
              <a:rPr lang="en-US" dirty="0" smtClean="0"/>
              <a:t> G90T, Android 9 (Pie),</a:t>
            </a:r>
            <a:r>
              <a:rPr lang="ru-RU" dirty="0" smtClean="0"/>
              <a:t> 6 ГБ ОЗУ</a:t>
            </a: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b="1" dirty="0" smtClean="0"/>
              <a:t>Ноутбук</a:t>
            </a:r>
            <a:r>
              <a:rPr lang="en-US" b="1" dirty="0"/>
              <a:t>: </a:t>
            </a:r>
            <a:r>
              <a:rPr lang="en-US" dirty="0" smtClean="0"/>
              <a:t>Intel(R)</a:t>
            </a:r>
            <a:r>
              <a:rPr lang="ru-RU" dirty="0"/>
              <a:t> </a:t>
            </a:r>
            <a:r>
              <a:rPr lang="en-US" dirty="0" smtClean="0"/>
              <a:t>Core(TM)</a:t>
            </a:r>
            <a:r>
              <a:rPr lang="ru-RU" dirty="0" smtClean="0"/>
              <a:t> </a:t>
            </a:r>
            <a:r>
              <a:rPr lang="en-US" dirty="0" err="1" smtClean="0"/>
              <a:t>i</a:t>
            </a:r>
            <a:r>
              <a:rPr lang="ru-RU" dirty="0" smtClean="0"/>
              <a:t>5</a:t>
            </a:r>
            <a:r>
              <a:rPr lang="en-US" dirty="0" smtClean="0"/>
              <a:t>-</a:t>
            </a:r>
            <a:r>
              <a:rPr lang="ru-RU" dirty="0" smtClean="0"/>
              <a:t>4210</a:t>
            </a:r>
            <a:r>
              <a:rPr lang="en-US" dirty="0" smtClean="0"/>
              <a:t>U</a:t>
            </a:r>
            <a:r>
              <a:rPr lang="ru-RU" dirty="0" smtClean="0"/>
              <a:t> </a:t>
            </a:r>
            <a:r>
              <a:rPr lang="en-US" dirty="0" smtClean="0"/>
              <a:t>CPU</a:t>
            </a:r>
            <a:r>
              <a:rPr lang="ru-RU" dirty="0" smtClean="0"/>
              <a:t> </a:t>
            </a:r>
            <a:r>
              <a:rPr lang="en-US" dirty="0" smtClean="0"/>
              <a:t>1.70GHz,  NVIDIA GeForce 840M</a:t>
            </a:r>
            <a:r>
              <a:rPr lang="ru-RU" dirty="0" smtClean="0"/>
              <a:t>, 6 ГБ ОЗУ</a:t>
            </a:r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ru-RU" dirty="0" smtClean="0"/>
              <a:t>Среда разработки: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Android Studio</a:t>
            </a:r>
          </a:p>
          <a:p>
            <a:pPr algn="l"/>
            <a:r>
              <a:rPr lang="ru-RU" dirty="0"/>
              <a:t>Язык программирования</a:t>
            </a:r>
            <a:r>
              <a:rPr lang="en-US" dirty="0" smtClean="0"/>
              <a:t>:</a:t>
            </a:r>
            <a:endParaRPr lang="ru-RU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Java</a:t>
            </a:r>
            <a:endParaRPr lang="ru-RU" dirty="0" smtClean="0"/>
          </a:p>
          <a:p>
            <a:pPr algn="l"/>
            <a:endParaRPr lang="ru-RU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 smtClean="0"/>
          </a:p>
          <a:p>
            <a:pPr algn="l"/>
            <a:endParaRPr lang="ru-RU" dirty="0" smtClean="0"/>
          </a:p>
        </p:txBody>
      </p:sp>
      <p:pic>
        <p:nvPicPr>
          <p:cNvPr id="2054" name="Picture 6" descr="Android Developers Blog: Android Studio 3.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221" y="3806219"/>
            <a:ext cx="1890150" cy="1886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8" y="2810474"/>
            <a:ext cx="5318814" cy="354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7592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Основные результаты и личный вклад авторов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/>
              <a:t>Основные результаты</a:t>
            </a:r>
            <a:r>
              <a:rPr lang="ru-RU" dirty="0" smtClean="0"/>
              <a:t>:</a:t>
            </a: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База Данных, которая хранит в себе данные аккаунта;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3 активности, отвечающие за удобную регистрацию</a:t>
            </a:r>
            <a:r>
              <a:rPr lang="en-US" dirty="0" smtClean="0"/>
              <a:t>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 По </a:t>
            </a:r>
            <a:r>
              <a:rPr lang="en-US" dirty="0" smtClean="0"/>
              <a:t>2 </a:t>
            </a:r>
            <a:r>
              <a:rPr lang="ru-RU" dirty="0" smtClean="0"/>
              <a:t>активности для учеников, учителей и администраторов;</a:t>
            </a:r>
          </a:p>
          <a:p>
            <a:pPr algn="l"/>
            <a:r>
              <a:rPr lang="en-US" dirty="0"/>
              <a:t/>
            </a:r>
            <a:br>
              <a:rPr lang="en-US" dirty="0"/>
            </a:b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549" y="2898181"/>
            <a:ext cx="1971828" cy="3823293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725" y="2898181"/>
            <a:ext cx="1954127" cy="382329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200" y="2898181"/>
            <a:ext cx="1943746" cy="382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50201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Перспективы развития</a:t>
            </a:r>
          </a:p>
        </p:txBody>
      </p: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xmlns="" id="{E4E39366-9CD8-467B-8EA6-112E56A78124}"/>
              </a:ext>
            </a:extLst>
          </p:cNvPr>
          <p:cNvSpPr txBox="1">
            <a:spLocks/>
          </p:cNvSpPr>
          <p:nvPr/>
        </p:nvSpPr>
        <p:spPr>
          <a:xfrm>
            <a:off x="838200" y="1055802"/>
            <a:ext cx="10515600" cy="53005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/>
              <a:t>Перспективы развития</a:t>
            </a:r>
            <a:r>
              <a:rPr lang="ru-RU" dirty="0" smtClean="0"/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Динамика успеваемости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Информация о грядущих зачётах, экзаменах, практических работах и т.п.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dirty="0" smtClean="0"/>
              <a:t>Улучшение интерфейса и внешнего вида программы</a:t>
            </a:r>
          </a:p>
          <a:p>
            <a:pPr algn="l"/>
            <a:endParaRPr lang="en-US" dirty="0"/>
          </a:p>
          <a:p>
            <a:pPr algn="l"/>
            <a:endParaRPr lang="ru-RU" dirty="0"/>
          </a:p>
        </p:txBody>
      </p:sp>
      <p:pic>
        <p:nvPicPr>
          <p:cNvPr id="4098" name="Picture 2" descr="девушка с телефоном в руках картинки Фотография счастливый женщина жгучая  телефон - фотобанк Фототаймс #yandeximages | Женщина, Модные стили,  Фотографи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032" y="3000410"/>
            <a:ext cx="4533611" cy="301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887384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xmlns="" id="{6530FBF3-E29A-4B50-AB51-F21A1A0CDA18}"/>
              </a:ext>
            </a:extLst>
          </p:cNvPr>
          <p:cNvSpPr txBox="1">
            <a:spLocks/>
          </p:cNvSpPr>
          <p:nvPr/>
        </p:nvSpPr>
        <p:spPr>
          <a:xfrm>
            <a:off x="1524000" y="2922150"/>
            <a:ext cx="9144000" cy="86626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000" b="1" dirty="0"/>
              <a:t>Спасибо за внимание!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xmlns="" id="{2DAD840B-0305-4EC1-A940-3B89FA1B9528}"/>
              </a:ext>
            </a:extLst>
          </p:cNvPr>
          <p:cNvSpPr txBox="1">
            <a:spLocks/>
          </p:cNvSpPr>
          <p:nvPr/>
        </p:nvSpPr>
        <p:spPr>
          <a:xfrm>
            <a:off x="3809999" y="3788417"/>
            <a:ext cx="5167745" cy="1326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/>
              <a:t>Контакты</a:t>
            </a:r>
            <a:r>
              <a:rPr lang="en-US" b="1" dirty="0"/>
              <a:t>:</a:t>
            </a:r>
            <a:endParaRPr lang="ru-RU" b="1" dirty="0"/>
          </a:p>
          <a:p>
            <a:pPr algn="l"/>
            <a:r>
              <a:rPr lang="ru-RU" b="1" dirty="0"/>
              <a:t>П</a:t>
            </a:r>
            <a:r>
              <a:rPr lang="ru-RU" b="1" dirty="0" smtClean="0"/>
              <a:t>очта</a:t>
            </a:r>
            <a:r>
              <a:rPr lang="en-US" b="1" dirty="0" smtClean="0"/>
              <a:t>:</a:t>
            </a:r>
            <a:r>
              <a:rPr lang="ru-RU" b="1" dirty="0" smtClean="0"/>
              <a:t> </a:t>
            </a:r>
            <a:r>
              <a:rPr lang="en-US" dirty="0" smtClean="0"/>
              <a:t>leff.kim2015@gmail.com</a:t>
            </a:r>
            <a:endParaRPr lang="ru-RU" dirty="0"/>
          </a:p>
          <a:p>
            <a:pPr algn="l"/>
            <a:r>
              <a:rPr lang="ru-RU" b="1" dirty="0"/>
              <a:t>Т</a:t>
            </a:r>
            <a:r>
              <a:rPr lang="ru-RU" b="1" dirty="0" smtClean="0"/>
              <a:t>елефон</a:t>
            </a:r>
            <a:r>
              <a:rPr lang="en-US" b="1" dirty="0" smtClean="0"/>
              <a:t>:</a:t>
            </a:r>
            <a:r>
              <a:rPr lang="ru-RU" b="1" dirty="0" smtClean="0"/>
              <a:t> </a:t>
            </a:r>
            <a:r>
              <a:rPr lang="ru-RU" dirty="0" smtClean="0"/>
              <a:t>+7 (925) 147-10-38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17302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233</Words>
  <Application>Microsoft Office PowerPoint</Application>
  <PresentationFormat>Широкоэкранный</PresentationFormat>
  <Paragraphs>63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SamsungOne 800C</vt:lpstr>
      <vt:lpstr>Calibri</vt:lpstr>
      <vt:lpstr>SamsungOne 450C</vt:lpstr>
      <vt:lpstr>Arial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Дневник для учащихся высших учебных заведений</vt:lpstr>
      <vt:lpstr>Актуальность и новизна</vt:lpstr>
      <vt:lpstr>Цели и задачи</vt:lpstr>
      <vt:lpstr>Ход выполнения проекта</vt:lpstr>
      <vt:lpstr>Используемые технологии и оборудование</vt:lpstr>
      <vt:lpstr>Основные результаты и личный вклад авторов</vt:lpstr>
      <vt:lpstr>Перспективы развития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Lesovoy;Азиз Ульмасов</dc:creator>
  <cp:lastModifiedBy>Рома</cp:lastModifiedBy>
  <cp:revision>82</cp:revision>
  <dcterms:created xsi:type="dcterms:W3CDTF">2020-05-25T08:37:09Z</dcterms:created>
  <dcterms:modified xsi:type="dcterms:W3CDTF">2022-06-04T00:45:40Z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